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5" r:id="rId5"/>
    <p:sldId id="263" r:id="rId6"/>
    <p:sldId id="262" r:id="rId7"/>
    <p:sldId id="260" r:id="rId8"/>
    <p:sldId id="264" r:id="rId9"/>
    <p:sldId id="261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1ED85-35E7-4F61-A38C-22C76D201F41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078DF-8124-43D7-B645-B0E2D2A28C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871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078DF-8124-43D7-B645-B0E2D2A28C9A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940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7C0D14-6E98-4384-B42D-9A1535FF8D1B}" type="datetimeFigureOut">
              <a:rPr lang="es-MX" smtClean="0"/>
              <a:t>07/02/2014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5DBE1D9-C43A-4E17-9200-99E0E81A040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01705" y="404664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Datos </a:t>
            </a:r>
            <a:r>
              <a:rPr kumimoji="0" lang="es-E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Univariados</a:t>
            </a:r>
            <a:endParaRPr kumimoji="0" lang="es-ES" sz="2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Medidas de Tendencia Central</a:t>
            </a:r>
            <a:endParaRPr kumimoji="0" lang="es-MX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69704" y="3188492"/>
            <a:ext cx="4876800" cy="5334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93693" y="1844824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Media Aritmética</a:t>
            </a:r>
            <a:endParaRPr kumimoji="0" lang="es-MX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93693" y="318849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Mediana</a:t>
            </a:r>
            <a:endParaRPr kumimoji="0" lang="es-MX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2997696" y="3836564"/>
            <a:ext cx="2160240" cy="0"/>
          </a:xfrm>
          <a:prstGeom prst="straightConnector1">
            <a:avLst/>
          </a:prstGeom>
          <a:noFill/>
          <a:ln w="31750" cap="flat" cmpd="sng" algn="ctr">
            <a:solidFill>
              <a:srgbClr val="31B6FD"/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9" name="8 Conector recto de flecha"/>
          <p:cNvCxnSpPr/>
          <p:nvPr/>
        </p:nvCxnSpPr>
        <p:spPr>
          <a:xfrm>
            <a:off x="5445968" y="3836564"/>
            <a:ext cx="2160240" cy="0"/>
          </a:xfrm>
          <a:prstGeom prst="straightConnector1">
            <a:avLst/>
          </a:prstGeom>
          <a:noFill/>
          <a:ln w="31750" cap="flat" cmpd="sng" algn="ctr">
            <a:solidFill>
              <a:srgbClr val="31B6F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0" name="9 CuadroTexto"/>
          <p:cNvSpPr txBox="1"/>
          <p:nvPr/>
        </p:nvSpPr>
        <p:spPr>
          <a:xfrm>
            <a:off x="3717776" y="41245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50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%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238056" y="41245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50</a:t>
            </a:r>
            <a:r>
              <a:rPr kumimoji="0" lang="es-MX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%</a:t>
            </a:r>
            <a:endParaRPr kumimoji="0" lang="es-E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053480" y="4997097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Moda</a:t>
            </a:r>
            <a:endParaRPr kumimoji="0" lang="es-MX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833936" y="5258707"/>
            <a:ext cx="51125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</a:t>
            </a:r>
            <a:r>
              <a:rPr kumimoji="0" lang="es-MX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,b,</a:t>
            </a:r>
            <a:r>
              <a:rPr kumimoji="0" lang="es-MX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</a:t>
            </a:r>
            <a:r>
              <a: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,....,</a:t>
            </a:r>
            <a:r>
              <a:rPr kumimoji="0" lang="es-MX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</a:t>
            </a:r>
            <a:r>
              <a:rPr kumimoji="0" lang="es-MX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,x,g,b,i,</a:t>
            </a:r>
            <a:r>
              <a:rPr kumimoji="0" lang="es-MX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</a:t>
            </a:r>
            <a:r>
              <a:rPr kumimoji="0" lang="es-MX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,....,</a:t>
            </a:r>
            <a:r>
              <a:rPr kumimoji="0" lang="es-MX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</a:t>
            </a:r>
            <a:r>
              <a:rPr kumimoji="0" lang="es-MX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,q,p,</a:t>
            </a:r>
            <a:r>
              <a:rPr kumimoji="0" lang="es-MX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</a:t>
            </a:r>
            <a:r>
              <a:rPr kumimoji="0" lang="es-MX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,z,s,x</a:t>
            </a:r>
            <a:endParaRPr kumimoji="0" lang="es-MX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</a:endParaRP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99268" y="1685565"/>
            <a:ext cx="1657350" cy="895350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1101705" y="239624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mean(x)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01705" y="3969274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median(x)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32656"/>
            <a:ext cx="71978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Emisiones totales de fuentes móviles </a:t>
            </a:r>
          </a:p>
          <a:p>
            <a:r>
              <a:rPr lang="es-ES" sz="2400" dirty="0" smtClean="0"/>
              <a:t>en la Zona Metropolitana de la Ciudad de México 1998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699792" y="5661248"/>
            <a:ext cx="5841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Fuente: Secretaria del Medio Ambiente, GDF, 1999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6226399" y="5085184"/>
            <a:ext cx="231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datos_moviles.xlsx</a:t>
            </a:r>
            <a:endParaRPr lang="es-MX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474011"/>
              </p:ext>
            </p:extLst>
          </p:nvPr>
        </p:nvGraphicFramePr>
        <p:xfrm>
          <a:off x="467544" y="1484784"/>
          <a:ext cx="7776863" cy="3384376"/>
        </p:xfrm>
        <a:graphic>
          <a:graphicData uri="http://schemas.openxmlformats.org/drawingml/2006/table">
            <a:tbl>
              <a:tblPr/>
              <a:tblGrid>
                <a:gridCol w="1621033"/>
                <a:gridCol w="1231166"/>
                <a:gridCol w="1231166"/>
                <a:gridCol w="1231166"/>
                <a:gridCol w="1231166"/>
                <a:gridCol w="1231166"/>
              </a:tblGrid>
              <a:tr h="4230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Fuente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HC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 err="1">
                          <a:solidFill>
                            <a:srgbClr val="FF0000"/>
                          </a:solidFill>
                          <a:latin typeface="Calibri"/>
                        </a:rPr>
                        <a:t>NOx</a:t>
                      </a:r>
                      <a:endParaRPr lang="es-MX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PM10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SO2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particulares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75676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873287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35874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taxis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210368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microbuses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194698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pick-up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camion_carga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59882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653643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autobuses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carga_mayor_2e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51153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62733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436274" y="5248644"/>
            <a:ext cx="177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contaminantes.r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5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42910" y="913443"/>
            <a:ext cx="778674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mean(datos)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HC	CO	</a:t>
            </a:r>
            <a:r>
              <a:rPr lang="es-ES" sz="1400" dirty="0" err="1" smtClean="0"/>
              <a:t>Nox</a:t>
            </a:r>
            <a:r>
              <a:rPr lang="es-ES" sz="1400" dirty="0" smtClean="0"/>
              <a:t>	PM10	SO2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28320.857 	289014.286 	20374.857 	1221.429 	789.000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endParaRPr lang="es-ES" sz="1400" dirty="0" smtClean="0"/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err="1" smtClean="0"/>
              <a:t>sd</a:t>
            </a:r>
            <a:r>
              <a:rPr lang="es-ES" sz="1400" dirty="0" smtClean="0"/>
              <a:t>(datos)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HC	CO	</a:t>
            </a:r>
            <a:r>
              <a:rPr lang="es-ES" sz="1400" dirty="0" err="1" smtClean="0"/>
              <a:t>Nox</a:t>
            </a:r>
            <a:r>
              <a:rPr lang="es-ES" sz="1400" dirty="0" smtClean="0"/>
              <a:t>	PM10	SO2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28319.4441 	339397.2961	22024.5409	2361.0313	805.0832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endParaRPr lang="es-ES" sz="1400" dirty="0" smtClean="0"/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err="1" smtClean="0"/>
              <a:t>cov</a:t>
            </a:r>
            <a:r>
              <a:rPr lang="es-ES" sz="1400" dirty="0" smtClean="0"/>
              <a:t>(datos)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	HC 	CO	</a:t>
            </a:r>
            <a:r>
              <a:rPr lang="es-ES" sz="1400" dirty="0" err="1" smtClean="0"/>
              <a:t>Nox</a:t>
            </a:r>
            <a:r>
              <a:rPr lang="es-ES" sz="1400" dirty="0" smtClean="0"/>
              <a:t>	PM10	SO2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HC	801990915	9422074226	250450010	-4901465.8	19652056.3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CO	9422074226	115190524605	1652276129	-211270863.6 	217857652.8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err="1" smtClean="0"/>
              <a:t>Nox</a:t>
            </a:r>
            <a:r>
              <a:rPr lang="es-ES" sz="1400" dirty="0" smtClean="0"/>
              <a:t>	250450010	1652276129	485080403	45835453.2	12040235.7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PM10	-4901466	-211270864	45835453	5574469.0	517621.3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SO2	19652056	 217857653 	12040236 	517621.3 	648159.0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endParaRPr lang="es-ES" sz="1400" dirty="0" smtClean="0"/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err="1" smtClean="0"/>
              <a:t>cor</a:t>
            </a:r>
            <a:r>
              <a:rPr lang="es-ES" sz="1400" dirty="0" smtClean="0"/>
              <a:t>(datos)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	HC 	CO 	</a:t>
            </a:r>
            <a:r>
              <a:rPr lang="es-ES" sz="1400" dirty="0" err="1" smtClean="0"/>
              <a:t>NOx</a:t>
            </a:r>
            <a:r>
              <a:rPr lang="es-ES" sz="1400" dirty="0" smtClean="0"/>
              <a:t> 	PM10 	SO2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HC 	1.0000000 	</a:t>
            </a:r>
            <a:r>
              <a:rPr lang="es-ES" sz="1400" dirty="0" smtClean="0">
                <a:solidFill>
                  <a:srgbClr val="FF0000"/>
                </a:solidFill>
              </a:rPr>
              <a:t>0.9802874</a:t>
            </a:r>
            <a:r>
              <a:rPr lang="es-ES" sz="1400" dirty="0" smtClean="0"/>
              <a:t> 	0.4015406 	-0.0733060 	</a:t>
            </a:r>
            <a:r>
              <a:rPr lang="es-ES" sz="1400" dirty="0" smtClean="0">
                <a:solidFill>
                  <a:srgbClr val="FF0000"/>
                </a:solidFill>
              </a:rPr>
              <a:t>0.8619508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CO	</a:t>
            </a:r>
            <a:r>
              <a:rPr lang="es-ES" sz="1400" dirty="0" smtClean="0">
                <a:solidFill>
                  <a:srgbClr val="FF0000"/>
                </a:solidFill>
              </a:rPr>
              <a:t>0.9802874 </a:t>
            </a:r>
            <a:r>
              <a:rPr lang="es-ES" sz="1400" dirty="0" smtClean="0"/>
              <a:t>	1.0000000 	0.2210382 	-0.2636510 	</a:t>
            </a:r>
            <a:r>
              <a:rPr lang="es-ES" sz="1400" dirty="0" smtClean="0">
                <a:solidFill>
                  <a:srgbClr val="FF0000"/>
                </a:solidFill>
              </a:rPr>
              <a:t>0.7973035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err="1" smtClean="0"/>
              <a:t>Nox</a:t>
            </a:r>
            <a:r>
              <a:rPr lang="es-ES" sz="1400" dirty="0" smtClean="0"/>
              <a:t>	0.4015406 	0.2210382 	1.0000000 	</a:t>
            </a:r>
            <a:r>
              <a:rPr lang="es-ES" sz="1400" dirty="0" smtClean="0">
                <a:solidFill>
                  <a:srgbClr val="FF0000"/>
                </a:solidFill>
              </a:rPr>
              <a:t>0.8814403 </a:t>
            </a:r>
            <a:r>
              <a:rPr lang="es-ES" sz="1400" dirty="0" smtClean="0"/>
              <a:t>	0.6790275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PM10	-0.0733060 	-0.2636510 	</a:t>
            </a:r>
            <a:r>
              <a:rPr lang="es-ES" sz="1400" dirty="0" smtClean="0">
                <a:solidFill>
                  <a:srgbClr val="FF0000"/>
                </a:solidFill>
              </a:rPr>
              <a:t>0.8814403</a:t>
            </a:r>
            <a:r>
              <a:rPr lang="es-ES" sz="1400" dirty="0" smtClean="0"/>
              <a:t> 	1.0000000 	0.2723138 </a:t>
            </a:r>
          </a:p>
          <a:p>
            <a:pPr>
              <a:tabLst>
                <a:tab pos="1255713" algn="l"/>
                <a:tab pos="2511425" algn="l"/>
                <a:tab pos="3767138" algn="l"/>
                <a:tab pos="5022850" algn="l"/>
                <a:tab pos="6278563" algn="l"/>
              </a:tabLst>
            </a:pPr>
            <a:r>
              <a:rPr lang="es-ES" sz="1400" dirty="0" smtClean="0"/>
              <a:t>SO2 	</a:t>
            </a:r>
            <a:r>
              <a:rPr lang="es-ES" sz="1400" dirty="0" smtClean="0">
                <a:solidFill>
                  <a:srgbClr val="FF0000"/>
                </a:solidFill>
              </a:rPr>
              <a:t>0.8619508 </a:t>
            </a:r>
            <a:r>
              <a:rPr lang="es-ES" sz="1400" dirty="0" smtClean="0"/>
              <a:t>	</a:t>
            </a:r>
            <a:r>
              <a:rPr lang="es-ES" sz="1400" dirty="0" smtClean="0">
                <a:solidFill>
                  <a:srgbClr val="FF0000"/>
                </a:solidFill>
              </a:rPr>
              <a:t>0.7973035</a:t>
            </a:r>
            <a:r>
              <a:rPr lang="es-ES" sz="1400" dirty="0" smtClean="0"/>
              <a:t> 	0.6790275 	0.2723138 	1.0000000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5414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332" y="188640"/>
            <a:ext cx="4181107" cy="370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99585" y="3325085"/>
            <a:ext cx="3266319" cy="3276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2105" y="188640"/>
            <a:ext cx="3421281" cy="2947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1695" y="3325085"/>
            <a:ext cx="3652271" cy="353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3036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3528392" cy="303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11390"/>
            <a:ext cx="3188965" cy="3264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429000"/>
            <a:ext cx="376237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6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72480" y="975443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Calibri" pitchFamily="34" charset="0"/>
              </a:rPr>
              <a:t>Media armónica</a:t>
            </a:r>
            <a:endParaRPr lang="es-MX" sz="2800" dirty="0">
              <a:latin typeface="Calibri" pitchFamily="34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66163" y="1498663"/>
            <a:ext cx="4505325" cy="1647825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99108" y="4388281"/>
            <a:ext cx="4714875" cy="58102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750836" y="3740209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Calibri" pitchFamily="34" charset="0"/>
              </a:rPr>
              <a:t>Media geométrica</a:t>
            </a:r>
            <a:endParaRPr lang="es-MX" sz="2800" dirty="0">
              <a:latin typeface="Calibri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21236" y="1953244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1/mean(1/x)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50836" y="4966919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prod</a:t>
            </a:r>
            <a:r>
              <a:rPr lang="es-MX" dirty="0" smtClean="0">
                <a:solidFill>
                  <a:srgbClr val="FF0000"/>
                </a:solidFill>
              </a:rPr>
              <a:t>(x)^(1/</a:t>
            </a:r>
            <a:r>
              <a:rPr lang="es-MX" dirty="0" err="1" smtClean="0">
                <a:solidFill>
                  <a:srgbClr val="FF0000"/>
                </a:solidFill>
              </a:rPr>
              <a:t>length</a:t>
            </a:r>
            <a:r>
              <a:rPr lang="es-MX" dirty="0" smtClean="0">
                <a:solidFill>
                  <a:srgbClr val="FF0000"/>
                </a:solidFill>
              </a:rPr>
              <a:t>(x))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15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547664" y="188640"/>
            <a:ext cx="58326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Calibri" pitchFamily="34" charset="0"/>
              </a:rPr>
              <a:t>Datos </a:t>
            </a:r>
            <a:r>
              <a:rPr lang="es-ES" sz="2800" dirty="0" err="1" smtClean="0">
                <a:latin typeface="Calibri" pitchFamily="34" charset="0"/>
              </a:rPr>
              <a:t>Univariados</a:t>
            </a:r>
            <a:endParaRPr lang="es-ES" sz="2800" dirty="0" smtClean="0">
              <a:latin typeface="Calibri" pitchFamily="34" charset="0"/>
            </a:endParaRPr>
          </a:p>
          <a:p>
            <a:r>
              <a:rPr lang="es-ES" sz="2800" dirty="0" smtClean="0">
                <a:latin typeface="Calibri" pitchFamily="34" charset="0"/>
              </a:rPr>
              <a:t>Medidas de Dispersión o Variabilidad</a:t>
            </a:r>
          </a:p>
          <a:p>
            <a:endParaRPr lang="es-MX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1340768"/>
            <a:ext cx="2867025" cy="9144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547664" y="134076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Calibri" pitchFamily="34" charset="0"/>
              </a:rPr>
              <a:t>Varianza</a:t>
            </a:r>
            <a:endParaRPr lang="es-MX" sz="2400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75656" y="270892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Calibri" pitchFamily="34" charset="0"/>
              </a:rPr>
              <a:t>Desviación estándar</a:t>
            </a:r>
            <a:endParaRPr lang="es-MX" sz="2400" dirty="0">
              <a:latin typeface="Calibri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2708920"/>
            <a:ext cx="1295400" cy="590550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1435294" y="4005064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Calibri" pitchFamily="34" charset="0"/>
              </a:rPr>
              <a:t>Coeficiente de variación</a:t>
            </a:r>
            <a:endParaRPr lang="es-MX" sz="2400" dirty="0">
              <a:latin typeface="Calibri" pitchFamily="34" charset="0"/>
            </a:endParaRP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005064"/>
            <a:ext cx="428625" cy="923925"/>
          </a:xfrm>
          <a:prstGeom prst="rect">
            <a:avLst/>
          </a:prstGeom>
          <a:noFill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5229200"/>
            <a:ext cx="504056" cy="1075319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1435294" y="5517232"/>
            <a:ext cx="1975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+mj-lt"/>
              </a:rPr>
              <a:t>Error Estándar</a:t>
            </a:r>
            <a:endParaRPr lang="es-MX" sz="2400" dirty="0">
              <a:latin typeface="+mj-l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547664" y="1781884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var</a:t>
            </a:r>
            <a:r>
              <a:rPr lang="es-MX" dirty="0" smtClean="0">
                <a:solidFill>
                  <a:srgbClr val="FF0000"/>
                </a:solidFill>
              </a:rPr>
              <a:t>(x)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547624" y="3276384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sd</a:t>
            </a:r>
            <a:r>
              <a:rPr lang="es-MX" dirty="0" smtClean="0">
                <a:solidFill>
                  <a:srgbClr val="FF0000"/>
                </a:solidFill>
              </a:rPr>
              <a:t>(x)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547664" y="4725144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sd</a:t>
            </a:r>
            <a:r>
              <a:rPr lang="es-MX" dirty="0" smtClean="0">
                <a:solidFill>
                  <a:srgbClr val="FF0000"/>
                </a:solidFill>
              </a:rPr>
              <a:t>(x)/</a:t>
            </a:r>
            <a:r>
              <a:rPr lang="es-MX" dirty="0" err="1" smtClean="0">
                <a:solidFill>
                  <a:srgbClr val="FF0000"/>
                </a:solidFill>
              </a:rPr>
              <a:t>abs</a:t>
            </a:r>
            <a:r>
              <a:rPr lang="es-MX" dirty="0" smtClean="0">
                <a:solidFill>
                  <a:srgbClr val="FF0000"/>
                </a:solidFill>
              </a:rPr>
              <a:t>(mean(x))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547624" y="6304519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sd</a:t>
            </a:r>
            <a:r>
              <a:rPr lang="es-MX" dirty="0" smtClean="0">
                <a:solidFill>
                  <a:srgbClr val="FF0000"/>
                </a:solidFill>
              </a:rPr>
              <a:t>(x)/</a:t>
            </a:r>
            <a:r>
              <a:rPr lang="es-MX" dirty="0" err="1" smtClean="0">
                <a:solidFill>
                  <a:srgbClr val="FF0000"/>
                </a:solidFill>
              </a:rPr>
              <a:t>sqrt</a:t>
            </a:r>
            <a:r>
              <a:rPr lang="es-MX" dirty="0" smtClean="0">
                <a:solidFill>
                  <a:srgbClr val="FF0000"/>
                </a:solidFill>
              </a:rPr>
              <a:t>(</a:t>
            </a:r>
            <a:r>
              <a:rPr lang="es-MX" dirty="0" err="1" smtClean="0">
                <a:solidFill>
                  <a:srgbClr val="FF0000"/>
                </a:solidFill>
              </a:rPr>
              <a:t>length</a:t>
            </a:r>
            <a:r>
              <a:rPr lang="es-MX" dirty="0" smtClean="0">
                <a:solidFill>
                  <a:srgbClr val="FF0000"/>
                </a:solidFill>
              </a:rPr>
              <a:t>(x))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6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548680"/>
            <a:ext cx="58326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+mj-lt"/>
              </a:rPr>
              <a:t>Datos </a:t>
            </a:r>
            <a:r>
              <a:rPr lang="es-ES" sz="2800" dirty="0" err="1" smtClean="0">
                <a:latin typeface="+mj-lt"/>
              </a:rPr>
              <a:t>Bivariados</a:t>
            </a:r>
            <a:endParaRPr lang="es-ES" sz="2800" dirty="0" smtClean="0">
              <a:latin typeface="+mj-lt"/>
            </a:endParaRPr>
          </a:p>
          <a:p>
            <a:r>
              <a:rPr lang="es-ES" sz="2800" dirty="0" smtClean="0">
                <a:latin typeface="+mj-lt"/>
              </a:rPr>
              <a:t>Medidas Variabilidad conjunta</a:t>
            </a:r>
          </a:p>
          <a:p>
            <a:endParaRPr lang="es-MX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348880"/>
            <a:ext cx="5305425" cy="89535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182644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Calibri" pitchFamily="34" charset="0"/>
              </a:rPr>
              <a:t>Covarianza</a:t>
            </a:r>
            <a:endParaRPr lang="es-MX" sz="2800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03648" y="403460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Calibri" pitchFamily="34" charset="0"/>
              </a:rPr>
              <a:t>Correlación</a:t>
            </a:r>
            <a:endParaRPr lang="es-MX" sz="2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Rectángulo"/>
              <p:cNvSpPr/>
              <p:nvPr/>
            </p:nvSpPr>
            <p:spPr>
              <a:xfrm>
                <a:off x="2995285" y="4869160"/>
                <a:ext cx="4817075" cy="10938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i="1">
                          <a:latin typeface="Cambria Math"/>
                        </a:rPr>
                        <m:t>𝑐𝑜𝑟</m:t>
                      </m:r>
                      <m:d>
                        <m:dPr>
                          <m:ctrlPr>
                            <a:rPr lang="es-MX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MX" sz="2800" i="1">
                              <a:latin typeface="Cambria Math"/>
                            </a:rPr>
                            <m:t>𝑥</m:t>
                          </m:r>
                          <m:r>
                            <a:rPr lang="es-MX" sz="2800" i="1">
                              <a:latin typeface="Cambria Math"/>
                            </a:rPr>
                            <m:t>,</m:t>
                          </m:r>
                          <m:r>
                            <a:rPr lang="es-MX" sz="2800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s-MX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sz="2800" i="1">
                              <a:latin typeface="Cambria Math"/>
                            </a:rPr>
                            <m:t>𝑐𝑜𝑣</m:t>
                          </m:r>
                          <m:r>
                            <a:rPr lang="es-MX" sz="2800" i="1">
                              <a:latin typeface="Cambria Math"/>
                            </a:rPr>
                            <m:t>(</m:t>
                          </m:r>
                          <m:r>
                            <a:rPr lang="es-MX" sz="2800" i="1">
                              <a:latin typeface="Cambria Math"/>
                            </a:rPr>
                            <m:t>𝑥</m:t>
                          </m:r>
                          <m:r>
                            <a:rPr lang="es-MX" sz="2800" i="1">
                              <a:latin typeface="Cambria Math"/>
                            </a:rPr>
                            <m:t>,</m:t>
                          </m:r>
                          <m:r>
                            <a:rPr lang="es-MX" sz="2800" i="1">
                              <a:latin typeface="Cambria Math"/>
                            </a:rPr>
                            <m:t>𝑦</m:t>
                          </m:r>
                          <m:r>
                            <a:rPr lang="es-MX" sz="28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MX" sz="280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sz="2800" i="1">
                                  <a:latin typeface="Cambria Math"/>
                                </a:rPr>
                                <m:t>𝑣𝑎𝑟</m:t>
                              </m:r>
                              <m:d>
                                <m:dPr>
                                  <m:ctrlPr>
                                    <a:rPr lang="es-MX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MX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s-MX" sz="2800" i="1">
                                  <a:latin typeface="Cambria Math"/>
                                </a:rPr>
                                <m:t>∗</m:t>
                              </m:r>
                              <m:r>
                                <a:rPr lang="es-MX" sz="2800" i="1">
                                  <a:latin typeface="Cambria Math"/>
                                </a:rPr>
                                <m:t>𝑣𝑎𝑟</m:t>
                              </m:r>
                              <m:r>
                                <a:rPr lang="es-MX" sz="2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s-MX" sz="28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s-MX" sz="2800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s-MX" sz="2800" dirty="0"/>
              </a:p>
            </p:txBody>
          </p:sp>
        </mc:Choice>
        <mc:Fallback xmlns="">
          <p:sp>
            <p:nvSpPr>
              <p:cNvPr id="9" name="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285" y="4869160"/>
                <a:ext cx="4817075" cy="10938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139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547664" y="188640"/>
            <a:ext cx="58326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Calibri" pitchFamily="34" charset="0"/>
              </a:rPr>
              <a:t>Datos </a:t>
            </a:r>
            <a:r>
              <a:rPr lang="es-ES" sz="2800" dirty="0" err="1" smtClean="0">
                <a:latin typeface="Calibri" pitchFamily="34" charset="0"/>
              </a:rPr>
              <a:t>Univariados</a:t>
            </a:r>
            <a:endParaRPr lang="es-ES" sz="2800" dirty="0" smtClean="0">
              <a:latin typeface="Calibri" pitchFamily="34" charset="0"/>
            </a:endParaRPr>
          </a:p>
          <a:p>
            <a:r>
              <a:rPr lang="es-ES" sz="2800" dirty="0" smtClean="0">
                <a:latin typeface="Calibri" pitchFamily="34" charset="0"/>
              </a:rPr>
              <a:t>Medidas de Dispersión o Variabilidad</a:t>
            </a:r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1740412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0000"/>
                </a:solidFill>
                <a:latin typeface="Calibri" pitchFamily="34" charset="0"/>
              </a:rPr>
              <a:t>Rango, amplitud o ámbito</a:t>
            </a:r>
            <a:endParaRPr lang="es-MX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0122" y="1153046"/>
            <a:ext cx="4876800" cy="533400"/>
          </a:xfrm>
          <a:prstGeom prst="rect">
            <a:avLst/>
          </a:prstGeom>
          <a:noFill/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2263632"/>
            <a:ext cx="3067050" cy="533400"/>
          </a:xfrm>
          <a:prstGeom prst="rect">
            <a:avLst/>
          </a:prstGeom>
          <a:noFill/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2" y="3738364"/>
            <a:ext cx="6048375" cy="533400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1367644" y="3095382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0000"/>
                </a:solidFill>
                <a:latin typeface="Calibri" pitchFamily="34" charset="0"/>
              </a:rPr>
              <a:t>Percentiles</a:t>
            </a:r>
            <a:endParaRPr lang="es-MX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1727684" y="4651315"/>
            <a:ext cx="1224136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2951820" y="4636479"/>
            <a:ext cx="4536504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1943708" y="466040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 %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103948" y="463647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(100-P) %</a:t>
            </a:r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67710" y="447573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Percentil P</a:t>
            </a:r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67710" y="502973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1er. Cuartil</a:t>
            </a:r>
            <a:endParaRPr lang="es-MX" dirty="0"/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1691680" y="5219204"/>
            <a:ext cx="2232248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3779912" y="5219204"/>
            <a:ext cx="3672408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6408204" y="57959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25 %</a:t>
            </a:r>
            <a:endParaRPr lang="es-MX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788024" y="52192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75 %</a:t>
            </a:r>
            <a:endParaRPr lang="es-MX" dirty="0"/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1727684" y="5795972"/>
            <a:ext cx="4248472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5976156" y="5795972"/>
            <a:ext cx="1584176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367710" y="558133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3er.  Cuartil</a:t>
            </a:r>
            <a:endParaRPr lang="es-MX" dirty="0"/>
          </a:p>
        </p:txBody>
      </p:sp>
      <p:sp>
        <p:nvSpPr>
          <p:cNvPr id="25" name="24 CuadroTexto"/>
          <p:cNvSpPr txBox="1"/>
          <p:nvPr/>
        </p:nvSpPr>
        <p:spPr>
          <a:xfrm>
            <a:off x="3527884" y="57959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75 %</a:t>
            </a:r>
            <a:endParaRPr lang="es-MX" dirty="0"/>
          </a:p>
        </p:txBody>
      </p:sp>
      <p:sp>
        <p:nvSpPr>
          <p:cNvPr id="26" name="25 CuadroTexto"/>
          <p:cNvSpPr txBox="1"/>
          <p:nvPr/>
        </p:nvSpPr>
        <p:spPr>
          <a:xfrm>
            <a:off x="2339752" y="52192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25 %</a:t>
            </a:r>
            <a:endParaRPr lang="es-MX" dirty="0"/>
          </a:p>
        </p:txBody>
      </p:sp>
      <p:sp>
        <p:nvSpPr>
          <p:cNvPr id="29" name="28 CuadroTexto"/>
          <p:cNvSpPr txBox="1"/>
          <p:nvPr/>
        </p:nvSpPr>
        <p:spPr>
          <a:xfrm>
            <a:off x="6281619" y="2345666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max</a:t>
            </a:r>
            <a:r>
              <a:rPr lang="es-MX" dirty="0" smtClean="0">
                <a:solidFill>
                  <a:srgbClr val="FF0000"/>
                </a:solidFill>
              </a:rPr>
              <a:t>(x)-min(x)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465641" y="6291709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quantile</a:t>
            </a:r>
            <a:r>
              <a:rPr lang="es-MX" dirty="0" smtClean="0">
                <a:solidFill>
                  <a:srgbClr val="FF0000"/>
                </a:solidFill>
              </a:rPr>
              <a:t>(x,0.4)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4962158" y="6291709"/>
            <a:ext cx="241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quantile</a:t>
            </a:r>
            <a:r>
              <a:rPr lang="es-MX" dirty="0" smtClean="0">
                <a:solidFill>
                  <a:srgbClr val="FF0000"/>
                </a:solidFill>
              </a:rPr>
              <a:t>(</a:t>
            </a:r>
            <a:r>
              <a:rPr lang="es-MX" dirty="0" err="1" smtClean="0">
                <a:solidFill>
                  <a:srgbClr val="FF0000"/>
                </a:solidFill>
              </a:rPr>
              <a:t>x,seq</a:t>
            </a:r>
            <a:r>
              <a:rPr lang="es-MX" dirty="0" smtClean="0">
                <a:solidFill>
                  <a:srgbClr val="FF0000"/>
                </a:solidFill>
              </a:rPr>
              <a:t>(0,1,0.1</a:t>
            </a:r>
            <a:r>
              <a:rPr lang="es-MX" dirty="0">
                <a:solidFill>
                  <a:srgbClr val="FF0000"/>
                </a:solidFill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112942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260648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Índice IMECA zona noreste del DF</a:t>
            </a:r>
            <a:endParaRPr lang="es-MX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682771"/>
              </p:ext>
            </p:extLst>
          </p:nvPr>
        </p:nvGraphicFramePr>
        <p:xfrm>
          <a:off x="465953" y="752074"/>
          <a:ext cx="3192016" cy="3348990"/>
        </p:xfrm>
        <a:graphic>
          <a:graphicData uri="http://schemas.openxmlformats.org/drawingml/2006/table">
            <a:tbl>
              <a:tblPr/>
              <a:tblGrid>
                <a:gridCol w="1550980"/>
                <a:gridCol w="1641036"/>
              </a:tblGrid>
              <a:tr h="365760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latin typeface="Consolas"/>
                        </a:rPr>
                        <a:t>8-9</a:t>
                      </a:r>
                      <a:endParaRPr lang="es-MX" sz="1800" dirty="0">
                        <a:latin typeface="Consolas"/>
                      </a:endParaRP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es-ES" sz="1800" dirty="0" smtClean="0">
                          <a:latin typeface="+mj-lt"/>
                        </a:rPr>
                        <a:t>Buena</a:t>
                      </a:r>
                      <a:endParaRPr lang="es-MX" sz="1800" dirty="0">
                        <a:latin typeface="+mj-lt"/>
                      </a:endParaRPr>
                    </a:p>
                  </a:txBody>
                  <a:tcPr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es-MX" sz="1800" dirty="0">
                          <a:latin typeface="Consolas"/>
                        </a:rPr>
                        <a:t>9-10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latin typeface="+mj-lt"/>
                        </a:rPr>
                        <a:t>Buena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es-MX" sz="1800">
                          <a:latin typeface="Consolas"/>
                        </a:rPr>
                        <a:t>10-11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>
                          <a:latin typeface="+mj-lt"/>
                        </a:rPr>
                        <a:t>Buena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es-MX" sz="1800" dirty="0">
                          <a:latin typeface="Consolas"/>
                        </a:rPr>
                        <a:t>11-12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>
                          <a:latin typeface="+mj-lt"/>
                        </a:rPr>
                        <a:t>Regular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es-MX" sz="1800">
                          <a:latin typeface="Consolas"/>
                        </a:rPr>
                        <a:t>12-13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>
                          <a:latin typeface="+mj-lt"/>
                        </a:rPr>
                        <a:t>Regular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es-MX" sz="1800">
                          <a:latin typeface="Consolas"/>
                        </a:rPr>
                        <a:t>13-14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>
                          <a:latin typeface="+mj-lt"/>
                        </a:rPr>
                        <a:t>Mala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es-MX" sz="1800">
                          <a:latin typeface="Consolas"/>
                        </a:rPr>
                        <a:t>14-15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>
                          <a:latin typeface="+mj-lt"/>
                        </a:rPr>
                        <a:t>Mala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es-MX" sz="1800">
                          <a:latin typeface="Consolas"/>
                        </a:rPr>
                        <a:t>15-16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>
                          <a:latin typeface="+mj-lt"/>
                        </a:rPr>
                        <a:t>Regular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es-MX" sz="1800">
                          <a:latin typeface="Consolas"/>
                        </a:rPr>
                        <a:t>16-17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>
                          <a:latin typeface="+mj-lt"/>
                        </a:rPr>
                        <a:t>Regular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0">
                <a:tc>
                  <a:txBody>
                    <a:bodyPr/>
                    <a:lstStyle/>
                    <a:p>
                      <a:r>
                        <a:rPr lang="es-MX" sz="1800">
                          <a:latin typeface="Consolas"/>
                        </a:rPr>
                        <a:t>17-18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>
                          <a:latin typeface="+mj-lt"/>
                        </a:rPr>
                        <a:t>Regular</a:t>
                      </a:r>
                    </a:p>
                  </a:txBody>
                  <a:tcPr marL="57150" marR="114300" marT="28575" marB="28575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974013" y="70782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rgbClr val="FF0000"/>
                </a:solidFill>
              </a:rPr>
              <a:t>imeca.r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572000" y="1196752"/>
            <a:ext cx="42148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Fuente:</a:t>
            </a:r>
          </a:p>
          <a:p>
            <a:r>
              <a:rPr lang="es-MX" dirty="0" smtClean="0"/>
              <a:t>Dir. de Monitoreo Atmosférico</a:t>
            </a:r>
          </a:p>
          <a:p>
            <a:r>
              <a:rPr lang="es-MX" dirty="0" smtClean="0"/>
              <a:t>Secretaria de Medio Ambiente GDF</a:t>
            </a:r>
          </a:p>
          <a:p>
            <a:r>
              <a:rPr lang="es-MX" dirty="0" smtClean="0"/>
              <a:t>5 de junio de 2012</a:t>
            </a:r>
            <a:endParaRPr lang="es-E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981" y="2735957"/>
            <a:ext cx="4106019" cy="4106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6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332656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Pingüinos</a:t>
            </a:r>
            <a:endParaRPr lang="es-MX" sz="2400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794321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Green, J. A., P. J. Butler, A. J. </a:t>
            </a:r>
            <a:r>
              <a:rPr lang="en-US" dirty="0" err="1"/>
              <a:t>Woakes</a:t>
            </a:r>
            <a:r>
              <a:rPr lang="en-US" dirty="0"/>
              <a:t>, I. L. Boyd and R. L. Holder. 2001. Heart rate and rate of oxygen consumption of exercising macaroni penguins. </a:t>
            </a:r>
            <a:r>
              <a:rPr lang="en-US" i="1" dirty="0"/>
              <a:t>Journal of Experimental Biology</a:t>
            </a:r>
            <a:r>
              <a:rPr lang="en-US" dirty="0"/>
              <a:t> 204: 673–684.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409" y="1772816"/>
            <a:ext cx="3659125" cy="209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66" y="4109217"/>
            <a:ext cx="4394334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372200" y="3091629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>
                <a:solidFill>
                  <a:srgbClr val="FF0000"/>
                </a:solidFill>
              </a:rPr>
              <a:t>pinguinos.r</a:t>
            </a: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920259"/>
            <a:ext cx="4104456" cy="270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18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37893" y="292006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Lobos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17923" y="668672"/>
            <a:ext cx="76001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Whitlock, M. 1996. The heritability of fluctuating asymmetry and the genetic </a:t>
            </a:r>
            <a:endParaRPr lang="en-US" dirty="0" smtClean="0"/>
          </a:p>
          <a:p>
            <a:r>
              <a:rPr lang="en-US" dirty="0" smtClean="0"/>
              <a:t>control </a:t>
            </a:r>
            <a:r>
              <a:rPr lang="en-US" dirty="0"/>
              <a:t>of developmental stability. </a:t>
            </a:r>
            <a:endParaRPr lang="en-US" dirty="0" smtClean="0"/>
          </a:p>
          <a:p>
            <a:r>
              <a:rPr lang="en-US" i="1" dirty="0" smtClean="0"/>
              <a:t>Proceedings </a:t>
            </a:r>
            <a:r>
              <a:rPr lang="en-US" i="1" dirty="0"/>
              <a:t>of the Royal Society, Series B</a:t>
            </a:r>
            <a:r>
              <a:rPr lang="en-US" dirty="0"/>
              <a:t> 263: 849-853.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612" y="2182325"/>
            <a:ext cx="37338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05559" y="5587782"/>
            <a:ext cx="8970529" cy="830997"/>
          </a:xfrm>
          <a:prstGeom prst="rect">
            <a:avLst/>
          </a:prstGeom>
          <a:solidFill>
            <a:srgbClr val="E1E2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2313" algn="l"/>
                <a:tab pos="1519238" algn="l"/>
                <a:tab pos="2152650" algn="l"/>
                <a:tab pos="2876550" algn="l"/>
                <a:tab pos="3671888" algn="l"/>
                <a:tab pos="4395788" algn="l"/>
                <a:tab pos="5029200" algn="l"/>
              </a:tabLst>
            </a:pPr>
            <a:r>
              <a:rPr kumimoji="0" lang="es-MX" altLang="es-MX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Lucida Console" pitchFamily="49" charset="0"/>
                <a:cs typeface="Arial" pitchFamily="34" charset="0"/>
              </a:rPr>
              <a:t>summary</a:t>
            </a: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Lucida Console" pitchFamily="49" charset="0"/>
                <a:cs typeface="Arial" pitchFamily="34" charset="0"/>
              </a:rPr>
              <a:t>(dentadura)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  <a:tab pos="1798638" algn="l"/>
                <a:tab pos="2684463" algn="l"/>
                <a:tab pos="3584575" algn="l"/>
                <a:tab pos="4483100" algn="l"/>
                <a:tab pos="5383213" algn="l"/>
              </a:tabLst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Console" pitchFamily="49" charset="0"/>
                <a:cs typeface="Arial" pitchFamily="34" charset="0"/>
              </a:rPr>
              <a:t>Min. 	1st </a:t>
            </a:r>
            <a:r>
              <a:rPr kumimoji="0" lang="es-MX" altLang="es-MX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Console" pitchFamily="49" charset="0"/>
                <a:cs typeface="Arial" pitchFamily="34" charset="0"/>
              </a:rPr>
              <a:t>Qu</a:t>
            </a: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Console" pitchFamily="49" charset="0"/>
                <a:cs typeface="Arial" pitchFamily="34" charset="0"/>
              </a:rPr>
              <a:t>. 	Median 	Mean 		3rd </a:t>
            </a:r>
            <a:r>
              <a:rPr kumimoji="0" lang="es-MX" altLang="es-MX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Console" pitchFamily="49" charset="0"/>
                <a:cs typeface="Arial" pitchFamily="34" charset="0"/>
              </a:rPr>
              <a:t>Qu</a:t>
            </a: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Console" pitchFamily="49" charset="0"/>
                <a:cs typeface="Arial" pitchFamily="34" charset="0"/>
              </a:rPr>
              <a:t>. 	Max.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  <a:tab pos="1798638" algn="l"/>
                <a:tab pos="2684463" algn="l"/>
                <a:tab pos="3584575" algn="l"/>
                <a:tab pos="4483100" algn="l"/>
                <a:tab pos="5383213" algn="l"/>
              </a:tabLst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Console" pitchFamily="49" charset="0"/>
                <a:cs typeface="Arial" pitchFamily="34" charset="0"/>
              </a:rPr>
              <a:t>9.70 	10.10		10.30 		10.32 		10.50 		11.20 </a:t>
            </a: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63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3" y="463433"/>
            <a:ext cx="1119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solidFill>
                  <a:srgbClr val="FF0000"/>
                </a:solidFill>
              </a:rPr>
              <a:t>Leones</a:t>
            </a:r>
            <a:endParaRPr lang="es-MX" sz="2400" dirty="0">
              <a:solidFill>
                <a:srgbClr val="FF000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81434" y="925099"/>
            <a:ext cx="71869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Whitman, K., A.M. </a:t>
            </a:r>
            <a:r>
              <a:rPr lang="en-US" dirty="0" err="1"/>
              <a:t>Starfield</a:t>
            </a:r>
            <a:r>
              <a:rPr lang="en-US" dirty="0"/>
              <a:t>, H.S. </a:t>
            </a:r>
            <a:r>
              <a:rPr lang="en-US" dirty="0" err="1"/>
              <a:t>Quadling</a:t>
            </a:r>
            <a:r>
              <a:rPr lang="en-US" dirty="0"/>
              <a:t> and C. Packer. 2004. Sustainable trophy hunting of African lions. </a:t>
            </a:r>
            <a:r>
              <a:rPr lang="en-US" i="1" dirty="0"/>
              <a:t>Nature</a:t>
            </a:r>
            <a:r>
              <a:rPr lang="en-US" dirty="0"/>
              <a:t> 428: 175-178.</a:t>
            </a:r>
            <a:endParaRPr lang="es-MX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916832"/>
            <a:ext cx="5057775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51520" y="1916832"/>
            <a:ext cx="28733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sd</a:t>
            </a:r>
            <a:r>
              <a:rPr lang="en-US" dirty="0"/>
              <a:t>(age) 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1] 2.676584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sd</a:t>
            </a:r>
            <a:r>
              <a:rPr lang="en-US" dirty="0"/>
              <a:t>(</a:t>
            </a:r>
            <a:r>
              <a:rPr lang="en-US" dirty="0" err="1"/>
              <a:t>proportion.black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[1] 0.198555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/>
              <a:t>sd</a:t>
            </a:r>
            <a:r>
              <a:rPr lang="en-US" dirty="0"/>
              <a:t>(age)/abs(mean(age)) </a:t>
            </a:r>
          </a:p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0.6211073</a:t>
            </a:r>
          </a:p>
          <a:p>
            <a:r>
              <a:rPr lang="en-US" dirty="0" err="1" smtClean="0"/>
              <a:t>sd</a:t>
            </a:r>
            <a:r>
              <a:rPr lang="en-US" dirty="0" smtClean="0"/>
              <a:t>(</a:t>
            </a:r>
            <a:r>
              <a:rPr lang="en-US" dirty="0" err="1" smtClean="0"/>
              <a:t>proportion.black</a:t>
            </a:r>
            <a:r>
              <a:rPr lang="en-US" dirty="0"/>
              <a:t>)/abs(mean(</a:t>
            </a:r>
            <a:r>
              <a:rPr lang="en-US" dirty="0" err="1"/>
              <a:t>proportion.black</a:t>
            </a:r>
            <a:r>
              <a:rPr lang="en-US" dirty="0"/>
              <a:t>)) 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1] 0.6162716</a:t>
            </a:r>
          </a:p>
          <a:p>
            <a:endParaRPr lang="en-US" dirty="0"/>
          </a:p>
          <a:p>
            <a:r>
              <a:rPr lang="en-US" dirty="0" err="1" smtClean="0"/>
              <a:t>cov</a:t>
            </a:r>
            <a:r>
              <a:rPr lang="en-US" dirty="0" smtClean="0"/>
              <a:t>(</a:t>
            </a:r>
            <a:r>
              <a:rPr lang="en-US" dirty="0" err="1" smtClean="0"/>
              <a:t>age,proportion.black</a:t>
            </a:r>
            <a:r>
              <a:rPr lang="en-US" dirty="0"/>
              <a:t>) [1] </a:t>
            </a:r>
            <a:r>
              <a:rPr lang="en-US" dirty="0" smtClean="0"/>
              <a:t>0.419753</a:t>
            </a:r>
          </a:p>
          <a:p>
            <a:r>
              <a:rPr lang="en-US" dirty="0" smtClean="0"/>
              <a:t> </a:t>
            </a:r>
            <a:r>
              <a:rPr lang="en-US" dirty="0" err="1"/>
              <a:t>cor</a:t>
            </a:r>
            <a:r>
              <a:rPr lang="en-US" dirty="0"/>
              <a:t>(</a:t>
            </a:r>
            <a:r>
              <a:rPr lang="en-US" dirty="0" err="1"/>
              <a:t>age,proportion.black</a:t>
            </a:r>
            <a:r>
              <a:rPr lang="en-US" dirty="0"/>
              <a:t>) [1] 0.7898272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452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488</TotalTime>
  <Words>393</Words>
  <Application>Microsoft Office PowerPoint</Application>
  <PresentationFormat>Presentación en pantalla (4:3)</PresentationFormat>
  <Paragraphs>172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Forma de onda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</dc:creator>
  <cp:lastModifiedBy>Grafos1</cp:lastModifiedBy>
  <cp:revision>26</cp:revision>
  <dcterms:created xsi:type="dcterms:W3CDTF">2013-09-25T03:37:31Z</dcterms:created>
  <dcterms:modified xsi:type="dcterms:W3CDTF">2014-02-07T17:26:43Z</dcterms:modified>
</cp:coreProperties>
</file>